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910" r:id="rId2"/>
    <p:sldId id="911" r:id="rId3"/>
    <p:sldId id="912" r:id="rId4"/>
    <p:sldId id="913" r:id="rId5"/>
    <p:sldId id="914" r:id="rId6"/>
    <p:sldId id="891" r:id="rId7"/>
    <p:sldId id="892" r:id="rId8"/>
    <p:sldId id="894" r:id="rId9"/>
    <p:sldId id="895" r:id="rId10"/>
    <p:sldId id="890" r:id="rId11"/>
    <p:sldId id="896" r:id="rId12"/>
    <p:sldId id="897" r:id="rId13"/>
    <p:sldId id="898" r:id="rId14"/>
    <p:sldId id="901" r:id="rId15"/>
    <p:sldId id="904" r:id="rId16"/>
    <p:sldId id="874" r:id="rId17"/>
    <p:sldId id="907" r:id="rId18"/>
    <p:sldId id="909" r:id="rId19"/>
  </p:sldIdLst>
  <p:sldSz cx="9144000" cy="5143500" type="screen16x9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8E8DF"/>
    <a:srgbClr val="00CC99"/>
    <a:srgbClr val="BF8869"/>
    <a:srgbClr val="D2AB96"/>
    <a:srgbClr val="502416"/>
    <a:srgbClr val="236F05"/>
    <a:srgbClr val="7C2854"/>
    <a:srgbClr val="CC0000"/>
    <a:srgbClr val="6633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8" autoAdjust="0"/>
    <p:restoredTop sz="99281" autoAdjust="0"/>
  </p:normalViewPr>
  <p:slideViewPr>
    <p:cSldViewPr>
      <p:cViewPr varScale="1">
        <p:scale>
          <a:sx n="117" d="100"/>
          <a:sy n="117" d="100"/>
        </p:scale>
        <p:origin x="-470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6EDEA-0EB1-4FA5-8ECF-80A91C3F0CE7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F5A5B-28F8-4FBD-AB4C-405E3AA2FF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091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C1772-EA3E-404F-A0CF-AE7B6A4409CB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6B9E7-7859-4D30-A38F-457CE56125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6938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F6B9E7-7859-4D30-A38F-457CE561252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749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F6B9E7-7859-4D30-A38F-457CE561252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010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F6B9E7-7859-4D30-A38F-457CE561252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929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F6B9E7-7859-4D30-A38F-457CE561252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494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B9E7-7859-4D30-A38F-457CE561252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22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459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658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46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16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00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686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384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14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65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067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444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B79FF-4213-4A1C-A629-3D6212ECD2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0D15-660E-4956-8C90-88F0573317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80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2"/>
          <p:cNvSpPr txBox="1">
            <a:spLocks/>
          </p:cNvSpPr>
          <p:nvPr/>
        </p:nvSpPr>
        <p:spPr>
          <a:xfrm>
            <a:off x="633922" y="0"/>
            <a:ext cx="7901524" cy="563789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Частица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− 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Текст 2"/>
          <p:cNvSpPr txBox="1">
            <a:spLocks/>
          </p:cNvSpPr>
          <p:nvPr/>
        </p:nvSpPr>
        <p:spPr>
          <a:xfrm>
            <a:off x="196326" y="563789"/>
            <a:ext cx="8712968" cy="22322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служебная часть речи, которая: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4788023" y="1347614"/>
            <a:ext cx="3888433" cy="1532334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служит для образования форм слова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67544" y="1347614"/>
            <a:ext cx="3888432" cy="15323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вносит различные оттенки значения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 предложение</a:t>
            </a:r>
          </a:p>
        </p:txBody>
      </p:sp>
      <p:sp>
        <p:nvSpPr>
          <p:cNvPr id="10" name="Стрелка вправо с вырезом 9"/>
          <p:cNvSpPr/>
          <p:nvPr/>
        </p:nvSpPr>
        <p:spPr>
          <a:xfrm rot="5400000">
            <a:off x="6620388" y="2939864"/>
            <a:ext cx="522000" cy="1018377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Стрелка вправо с вырезом 11"/>
          <p:cNvSpPr/>
          <p:nvPr/>
        </p:nvSpPr>
        <p:spPr>
          <a:xfrm rot="5400000">
            <a:off x="2150759" y="2941787"/>
            <a:ext cx="522001" cy="1098072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009179" y="4011910"/>
            <a:ext cx="3667277" cy="576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формообразующие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467544" y="4011910"/>
            <a:ext cx="3888432" cy="576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смысловые</a:t>
            </a:r>
          </a:p>
        </p:txBody>
      </p:sp>
    </p:spTree>
    <p:extLst>
      <p:ext uri="{BB962C8B-B14F-4D97-AF65-F5344CB8AC3E}">
        <p14:creationId xmlns:p14="http://schemas.microsoft.com/office/powerpoint/2010/main" xmlns="" val="175375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3" grpId="0"/>
      <p:bldP spid="11" grpId="0" animBg="1"/>
      <p:bldP spid="2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 txBox="1">
            <a:spLocks/>
          </p:cNvSpPr>
          <p:nvPr/>
        </p:nvSpPr>
        <p:spPr>
          <a:xfrm>
            <a:off x="755576" y="287149"/>
            <a:ext cx="1152128" cy="80505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33518" y="1144254"/>
            <a:ext cx="439248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</a:rPr>
              <a:t>оложительное значение</a:t>
            </a: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4889914" y="1144254"/>
            <a:ext cx="4104456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усиление отрицания</a:t>
            </a:r>
          </a:p>
        </p:txBody>
      </p:sp>
      <p:sp>
        <p:nvSpPr>
          <p:cNvPr id="2" name="Умножение 1"/>
          <p:cNvSpPr/>
          <p:nvPr/>
        </p:nvSpPr>
        <p:spPr>
          <a:xfrm rot="2608615">
            <a:off x="2159733" y="426807"/>
            <a:ext cx="540059" cy="557346"/>
          </a:xfrm>
          <a:prstGeom prst="mathMultipl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2817455" y="265078"/>
            <a:ext cx="1152128" cy="80505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174417" y="265591"/>
            <a:ext cx="1152128" cy="80505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17" name="Умножение 16"/>
          <p:cNvSpPr/>
          <p:nvPr/>
        </p:nvSpPr>
        <p:spPr>
          <a:xfrm rot="2608615">
            <a:off x="6578574" y="405249"/>
            <a:ext cx="540059" cy="557346"/>
          </a:xfrm>
          <a:prstGeom prst="mathMultiply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7236296" y="243520"/>
            <a:ext cx="1152128" cy="80505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НИ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77534" y="2386975"/>
            <a:ext cx="4104456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Нельзя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плакать. 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77534" y="2977340"/>
            <a:ext cx="4104456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Невозможно </a:t>
            </a:r>
            <a:r>
              <a:rPr lang="ru-RU" sz="2800" b="1" dirty="0" smtClean="0">
                <a:solidFill>
                  <a:srgbClr val="FF0000"/>
                </a:solidFill>
              </a:rPr>
              <a:t>не </a:t>
            </a:r>
            <a:r>
              <a:rPr lang="ru-RU" sz="2800" b="1" dirty="0" smtClean="0">
                <a:solidFill>
                  <a:schemeClr val="tx1"/>
                </a:solidFill>
              </a:rPr>
              <a:t>купить.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377534" y="3589191"/>
            <a:ext cx="4104456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смог </a:t>
            </a: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улыбнуться.</a:t>
            </a: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5093534" y="2386976"/>
            <a:ext cx="3528391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Нет</a:t>
            </a:r>
            <a:r>
              <a:rPr lang="ru-RU" sz="2800" b="1" dirty="0" smtClean="0">
                <a:solidFill>
                  <a:srgbClr val="C00000"/>
                </a:solidFill>
              </a:rPr>
              <a:t> ни </a:t>
            </a:r>
            <a:r>
              <a:rPr lang="ru-RU" sz="2800" b="1" dirty="0" smtClean="0">
                <a:solidFill>
                  <a:schemeClr val="tx1"/>
                </a:solidFill>
              </a:rPr>
              <a:t>облачка.</a:t>
            </a: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5093534" y="2977341"/>
            <a:ext cx="3726938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видно </a:t>
            </a:r>
            <a:r>
              <a:rPr lang="ru-RU" sz="2800" b="1" dirty="0" smtClean="0">
                <a:solidFill>
                  <a:srgbClr val="FF0000"/>
                </a:solidFill>
              </a:rPr>
              <a:t>ни </a:t>
            </a:r>
            <a:r>
              <a:rPr lang="ru-RU" sz="2800" b="1" dirty="0" smtClean="0">
                <a:solidFill>
                  <a:schemeClr val="tx1"/>
                </a:solidFill>
              </a:rPr>
              <a:t>огонька.</a:t>
            </a: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>
            <a:off x="5093534" y="3589192"/>
            <a:ext cx="3528391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слышно </a:t>
            </a:r>
            <a:r>
              <a:rPr lang="ru-RU" sz="2800" b="1" dirty="0" smtClean="0">
                <a:solidFill>
                  <a:srgbClr val="FF0000"/>
                </a:solidFill>
              </a:rPr>
              <a:t>ни </a:t>
            </a:r>
            <a:r>
              <a:rPr lang="ru-RU" sz="2800" b="1" dirty="0" smtClean="0">
                <a:solidFill>
                  <a:schemeClr val="tx1"/>
                </a:solidFill>
              </a:rPr>
              <a:t>звука.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336636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/>
        </p:nvSpPr>
        <p:spPr>
          <a:xfrm>
            <a:off x="462147" y="195486"/>
            <a:ext cx="8229600" cy="67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861223" y="166993"/>
            <a:ext cx="7415462" cy="578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Внимание!</a:t>
            </a:r>
            <a:endParaRPr lang="ru-RU" sz="36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1241938" y="1097875"/>
            <a:ext cx="1116124" cy="589033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НИ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1369368" y="2121456"/>
            <a:ext cx="5872410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Не слышно </a:t>
            </a:r>
            <a:r>
              <a:rPr lang="ru-RU" sz="2800" b="1" dirty="0" smtClean="0">
                <a:solidFill>
                  <a:srgbClr val="FF0000"/>
                </a:solidFill>
              </a:rPr>
              <a:t>ни </a:t>
            </a:r>
            <a:r>
              <a:rPr lang="ru-RU" sz="2800" b="1" dirty="0" smtClean="0">
                <a:solidFill>
                  <a:schemeClr val="tx1"/>
                </a:solidFill>
              </a:rPr>
              <a:t>смеха, </a:t>
            </a:r>
            <a:r>
              <a:rPr lang="ru-RU" sz="2800" b="1" dirty="0" smtClean="0">
                <a:solidFill>
                  <a:srgbClr val="FF0000"/>
                </a:solidFill>
              </a:rPr>
              <a:t>ни</a:t>
            </a:r>
            <a:r>
              <a:rPr lang="ru-RU" sz="2800" b="1" dirty="0" smtClean="0">
                <a:solidFill>
                  <a:schemeClr val="tx1"/>
                </a:solidFill>
              </a:rPr>
              <a:t> песен.</a:t>
            </a:r>
          </a:p>
        </p:txBody>
      </p:sp>
      <p:sp>
        <p:nvSpPr>
          <p:cNvPr id="15" name="Плюс 14"/>
          <p:cNvSpPr/>
          <p:nvPr/>
        </p:nvSpPr>
        <p:spPr>
          <a:xfrm>
            <a:off x="2699326" y="1127227"/>
            <a:ext cx="576064" cy="589033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3573229" y="1123643"/>
            <a:ext cx="1116124" cy="589033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НИ</a:t>
            </a:r>
          </a:p>
        </p:txBody>
      </p:sp>
      <p:sp>
        <p:nvSpPr>
          <p:cNvPr id="4" name="Равно 3"/>
          <p:cNvSpPr/>
          <p:nvPr/>
        </p:nvSpPr>
        <p:spPr>
          <a:xfrm>
            <a:off x="4854141" y="1151588"/>
            <a:ext cx="576064" cy="540309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711356" y="1042724"/>
            <a:ext cx="2565330" cy="69933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соединительный союз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1439736" y="4011910"/>
            <a:ext cx="6048672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У него </a:t>
            </a:r>
            <a:r>
              <a:rPr lang="ru-RU" sz="2800" b="1" dirty="0" smtClean="0">
                <a:solidFill>
                  <a:srgbClr val="FF0000"/>
                </a:solidFill>
              </a:rPr>
              <a:t>ни</a:t>
            </a:r>
            <a:r>
              <a:rPr lang="ru-RU" sz="2800" b="1" dirty="0" smtClean="0">
                <a:solidFill>
                  <a:schemeClr val="tx1"/>
                </a:solidFill>
              </a:rPr>
              <a:t> кола </a:t>
            </a:r>
            <a:r>
              <a:rPr lang="ru-RU" sz="2800" b="1" dirty="0" smtClean="0">
                <a:solidFill>
                  <a:srgbClr val="FF0000"/>
                </a:solidFill>
              </a:rPr>
              <a:t>ни</a:t>
            </a:r>
            <a:r>
              <a:rPr lang="ru-RU" sz="2800" b="1" dirty="0" smtClean="0">
                <a:solidFill>
                  <a:schemeClr val="tx1"/>
                </a:solidFill>
              </a:rPr>
              <a:t> двора.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1369368" y="3075806"/>
            <a:ext cx="7172900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Собака была </a:t>
            </a:r>
            <a:r>
              <a:rPr lang="ru-RU" sz="2800" b="1" dirty="0" smtClean="0">
                <a:solidFill>
                  <a:srgbClr val="FF0000"/>
                </a:solidFill>
              </a:rPr>
              <a:t>ни </a:t>
            </a:r>
            <a:r>
              <a:rPr lang="ru-RU" sz="2800" b="1" dirty="0" smtClean="0">
                <a:solidFill>
                  <a:schemeClr val="tx1"/>
                </a:solidFill>
              </a:rPr>
              <a:t>большой, </a:t>
            </a:r>
            <a:r>
              <a:rPr lang="ru-RU" sz="2800" b="1" dirty="0" smtClean="0">
                <a:solidFill>
                  <a:srgbClr val="FF0000"/>
                </a:solidFill>
              </a:rPr>
              <a:t>ни</a:t>
            </a:r>
            <a:r>
              <a:rPr lang="ru-RU" sz="2800" b="1" dirty="0" smtClean="0">
                <a:solidFill>
                  <a:schemeClr val="tx1"/>
                </a:solidFill>
              </a:rPr>
              <a:t> маленькой. </a:t>
            </a:r>
          </a:p>
        </p:txBody>
      </p:sp>
    </p:spTree>
    <p:extLst>
      <p:ext uri="{BB962C8B-B14F-4D97-AF65-F5344CB8AC3E}">
        <p14:creationId xmlns:p14="http://schemas.microsoft.com/office/powerpoint/2010/main" xmlns="" val="367098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8" grpId="0" animBg="1"/>
      <p:bldP spid="15" grpId="0" animBg="1"/>
      <p:bldP spid="17" grpId="0" animBg="1"/>
      <p:bldP spid="4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/>
        </p:nvSpPr>
        <p:spPr>
          <a:xfrm>
            <a:off x="462147" y="195486"/>
            <a:ext cx="8229600" cy="67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861223" y="195486"/>
            <a:ext cx="7415462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НЕ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используется для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усиления 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в простых предложениях </a:t>
            </a:r>
          </a:p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с интонацией восклицания или вопроса.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2651144" y="1792262"/>
            <a:ext cx="4675930" cy="590365"/>
          </a:xfrm>
          <a:prstGeom prst="wedgeRoundRectCallout">
            <a:avLst>
              <a:gd name="adj1" fmla="val -54842"/>
              <a:gd name="adj2" fmla="val 33071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Кто </a:t>
            </a:r>
            <a:r>
              <a:rPr lang="ru-RU" sz="2400" b="1" dirty="0" smtClean="0">
                <a:solidFill>
                  <a:srgbClr val="C00000"/>
                </a:solidFill>
              </a:rPr>
              <a:t>не</a:t>
            </a:r>
            <a:r>
              <a:rPr lang="ru-RU" sz="2400" b="1" dirty="0" smtClean="0">
                <a:solidFill>
                  <a:schemeClr val="tx1"/>
                </a:solidFill>
              </a:rPr>
              <a:t> хочет быть честным?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2718562" y="2509568"/>
            <a:ext cx="4608512" cy="590365"/>
          </a:xfrm>
          <a:prstGeom prst="wedgeRoundRectCallout">
            <a:avLst>
              <a:gd name="adj1" fmla="val -53559"/>
              <a:gd name="adj2" fmla="val 20680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На кого </a:t>
            </a:r>
            <a:r>
              <a:rPr lang="ru-RU" sz="2400" b="1" dirty="0" smtClean="0">
                <a:solidFill>
                  <a:srgbClr val="C00000"/>
                </a:solidFill>
              </a:rPr>
              <a:t>не</a:t>
            </a:r>
            <a:r>
              <a:rPr lang="ru-RU" sz="2400" b="1" dirty="0" smtClean="0">
                <a:solidFill>
                  <a:schemeClr val="tx1"/>
                </a:solidFill>
              </a:rPr>
              <a:t> действует новизна?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2727375" y="3220940"/>
            <a:ext cx="4605056" cy="590365"/>
          </a:xfrm>
          <a:prstGeom prst="wedgeRoundRectCallout">
            <a:avLst>
              <a:gd name="adj1" fmla="val -54497"/>
              <a:gd name="adj2" fmla="val 5192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К кому только он </a:t>
            </a:r>
            <a:r>
              <a:rPr lang="ru-RU" sz="2400" b="1" dirty="0" smtClean="0">
                <a:solidFill>
                  <a:srgbClr val="FF0000"/>
                </a:solidFill>
              </a:rPr>
              <a:t>не </a:t>
            </a:r>
            <a:r>
              <a:rPr lang="ru-RU" sz="2400" b="1" dirty="0" smtClean="0">
                <a:solidFill>
                  <a:schemeClr val="tx1"/>
                </a:solidFill>
              </a:rPr>
              <a:t>обращался! </a:t>
            </a: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2718563" y="3989028"/>
            <a:ext cx="4613868" cy="699334"/>
          </a:xfrm>
          <a:prstGeom prst="upArrowCallout">
            <a:avLst>
              <a:gd name="adj1" fmla="val 385426"/>
              <a:gd name="adj2" fmla="val 192713"/>
              <a:gd name="adj3" fmla="val 25000"/>
              <a:gd name="adj4" fmla="val 7500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риторические</a:t>
            </a:r>
          </a:p>
        </p:txBody>
      </p:sp>
    </p:spTree>
    <p:extLst>
      <p:ext uri="{BB962C8B-B14F-4D97-AF65-F5344CB8AC3E}">
        <p14:creationId xmlns:p14="http://schemas.microsoft.com/office/powerpoint/2010/main" xmlns="" val="90072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20" grpId="0" animBg="1"/>
      <p:bldP spid="21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 txBox="1">
            <a:spLocks/>
          </p:cNvSpPr>
          <p:nvPr/>
        </p:nvSpPr>
        <p:spPr>
          <a:xfrm>
            <a:off x="1853698" y="287149"/>
            <a:ext cx="1152128" cy="80505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33518" y="1347614"/>
            <a:ext cx="439248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простое предложение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(! или ?)</a:t>
            </a: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4889914" y="1144254"/>
            <a:ext cx="4104456" cy="563400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сложное предложение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6158598" y="287149"/>
            <a:ext cx="1152128" cy="80505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НИ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377534" y="2581285"/>
            <a:ext cx="4104456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Каких чудес </a:t>
            </a:r>
            <a:r>
              <a:rPr lang="ru-RU" sz="2400" b="1" dirty="0" smtClean="0">
                <a:solidFill>
                  <a:srgbClr val="C00000"/>
                </a:solidFill>
              </a:rPr>
              <a:t>не</a:t>
            </a:r>
            <a:r>
              <a:rPr lang="ru-RU" sz="2400" b="1" dirty="0" smtClean="0">
                <a:solidFill>
                  <a:schemeClr val="tx1"/>
                </a:solidFill>
              </a:rPr>
              <a:t> увидишь в мире! 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377534" y="3735291"/>
            <a:ext cx="4104456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Какой русский</a:t>
            </a:r>
            <a:r>
              <a:rPr lang="ru-RU" sz="2400" b="1" dirty="0" smtClean="0">
                <a:solidFill>
                  <a:srgbClr val="FF0000"/>
                </a:solidFill>
              </a:rPr>
              <a:t> не </a:t>
            </a:r>
            <a:r>
              <a:rPr lang="ru-RU" sz="2400" b="1" dirty="0" smtClean="0">
                <a:solidFill>
                  <a:schemeClr val="tx1"/>
                </a:solidFill>
              </a:rPr>
              <a:t>любит быстрой езды?</a:t>
            </a: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4889914" y="2571750"/>
            <a:ext cx="3732011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Как </a:t>
            </a:r>
            <a:r>
              <a:rPr lang="ru-RU" sz="2400" b="1" dirty="0" smtClean="0">
                <a:solidFill>
                  <a:srgbClr val="FF0000"/>
                </a:solidFill>
              </a:rPr>
              <a:t>ни</a:t>
            </a:r>
            <a:r>
              <a:rPr lang="ru-RU" sz="2400" b="1" dirty="0" smtClean="0">
                <a:solidFill>
                  <a:schemeClr val="tx1"/>
                </a:solidFill>
              </a:rPr>
              <a:t> тихо мы шли, нас всё же услышали.</a:t>
            </a: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>
            <a:off x="4992686" y="3735291"/>
            <a:ext cx="3833901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Где бы они </a:t>
            </a:r>
            <a:r>
              <a:rPr lang="ru-RU" sz="2400" b="1" dirty="0" smtClean="0">
                <a:solidFill>
                  <a:srgbClr val="FF0000"/>
                </a:solidFill>
              </a:rPr>
              <a:t>ни</a:t>
            </a:r>
            <a:r>
              <a:rPr lang="ru-RU" sz="2400" b="1" dirty="0" smtClean="0">
                <a:solidFill>
                  <a:schemeClr val="tx1"/>
                </a:solidFill>
              </a:rPr>
              <a:t> появлялись, их приветствовали. </a:t>
            </a:r>
          </a:p>
        </p:txBody>
      </p:sp>
    </p:spTree>
    <p:extLst>
      <p:ext uri="{BB962C8B-B14F-4D97-AF65-F5344CB8AC3E}">
        <p14:creationId xmlns:p14="http://schemas.microsoft.com/office/powerpoint/2010/main" xmlns="" val="402996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8" grpId="0" animBg="1"/>
      <p:bldP spid="19" grpId="0" animBg="1"/>
      <p:bldP spid="21" grpId="0" animBg="1"/>
      <p:bldP spid="23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/>
        </p:nvSpPr>
        <p:spPr>
          <a:xfrm>
            <a:off x="462147" y="195486"/>
            <a:ext cx="8229600" cy="67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505796" y="51470"/>
            <a:ext cx="8142301" cy="66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НЕ и НИ </a:t>
            </a:r>
            <a:r>
              <a:rPr lang="ru-RU" sz="2800" b="1" dirty="0" smtClean="0">
                <a:cs typeface="Arial" pitchFamily="34" charset="0"/>
              </a:rPr>
              <a:t>могут быть противоположны по значению. </a:t>
            </a:r>
            <a:endParaRPr lang="ru-RU" sz="2800" b="1" dirty="0">
              <a:cs typeface="Arial" pitchFamily="34" charset="0"/>
            </a:endParaRP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1185420" y="3415363"/>
            <a:ext cx="1084527" cy="70649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6822945" y="3354192"/>
            <a:ext cx="1222679" cy="70649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НИ</a:t>
            </a: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23528" y="1047864"/>
            <a:ext cx="2808312" cy="1031547"/>
          </a:xfrm>
          <a:prstGeom prst="wedgeEllipseCallout">
            <a:avLst>
              <a:gd name="adj1" fmla="val -2146"/>
              <a:gd name="adj2" fmla="val 68771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раз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один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1" name="Текст 2"/>
          <p:cNvSpPr txBox="1">
            <a:spLocks/>
          </p:cNvSpPr>
          <p:nvPr/>
        </p:nvSpPr>
        <p:spPr>
          <a:xfrm>
            <a:off x="5727259" y="905153"/>
            <a:ext cx="3205587" cy="1031548"/>
          </a:xfrm>
          <a:prstGeom prst="wedgeEllipseCallout">
            <a:avLst>
              <a:gd name="adj1" fmla="val 3168"/>
              <a:gd name="adj2" fmla="val 69801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НИ </a:t>
            </a:r>
            <a:r>
              <a:rPr lang="ru-RU" sz="2800" b="1" dirty="0" smtClean="0">
                <a:solidFill>
                  <a:schemeClr val="tx1"/>
                </a:solidFill>
              </a:rPr>
              <a:t>разу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НИ </a:t>
            </a:r>
            <a:r>
              <a:rPr lang="ru-RU" sz="2800" b="1" dirty="0" smtClean="0">
                <a:solidFill>
                  <a:schemeClr val="tx1"/>
                </a:solidFill>
              </a:rPr>
              <a:t>один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" name="Равно 1"/>
          <p:cNvSpPr/>
          <p:nvPr/>
        </p:nvSpPr>
        <p:spPr>
          <a:xfrm>
            <a:off x="3995936" y="1280746"/>
            <a:ext cx="1152128" cy="648072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4211960" y="1077731"/>
            <a:ext cx="648072" cy="1031547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Плюс 10"/>
          <p:cNvSpPr/>
          <p:nvPr/>
        </p:nvSpPr>
        <p:spPr>
          <a:xfrm>
            <a:off x="3071844" y="2443023"/>
            <a:ext cx="936104" cy="1008112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5367219" y="2504519"/>
            <a:ext cx="720080" cy="908830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>
            <a:off x="2711804" y="3531496"/>
            <a:ext cx="1656184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много</a:t>
            </a:r>
          </a:p>
        </p:txBody>
      </p:sp>
      <p:sp>
        <p:nvSpPr>
          <p:cNvPr id="29" name="Текст 2"/>
          <p:cNvSpPr txBox="1">
            <a:spLocks/>
          </p:cNvSpPr>
          <p:nvPr/>
        </p:nvSpPr>
        <p:spPr>
          <a:xfrm>
            <a:off x="4769428" y="3604287"/>
            <a:ext cx="1903320" cy="1003101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никогда никто</a:t>
            </a:r>
          </a:p>
        </p:txBody>
      </p:sp>
    </p:spTree>
    <p:extLst>
      <p:ext uri="{BB962C8B-B14F-4D97-AF65-F5344CB8AC3E}">
        <p14:creationId xmlns:p14="http://schemas.microsoft.com/office/powerpoint/2010/main" xmlns="" val="381299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 animBg="1"/>
      <p:bldP spid="31" grpId="0" animBg="1"/>
      <p:bldP spid="2" grpId="0" animBg="1"/>
      <p:bldP spid="11" grpId="0" animBg="1"/>
      <p:bldP spid="12" grpId="0" animBg="1"/>
      <p:bldP spid="27" grpId="0" animBg="1"/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/>
        </p:nvSpPr>
        <p:spPr>
          <a:xfrm>
            <a:off x="413550" y="74631"/>
            <a:ext cx="8229600" cy="67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500849" y="50789"/>
            <a:ext cx="8142301" cy="66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Различайте! 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323529" y="785296"/>
            <a:ext cx="1584176" cy="103154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раз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один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>
            <a:off x="2684514" y="775064"/>
            <a:ext cx="1743470" cy="108653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много, несколько</a:t>
            </a:r>
          </a:p>
        </p:txBody>
      </p:sp>
      <p:sp>
        <p:nvSpPr>
          <p:cNvPr id="21" name="Равно 20"/>
          <p:cNvSpPr/>
          <p:nvPr/>
        </p:nvSpPr>
        <p:spPr>
          <a:xfrm>
            <a:off x="1965485" y="944506"/>
            <a:ext cx="624166" cy="747645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2528736" y="2456862"/>
            <a:ext cx="4496378" cy="590365"/>
          </a:xfrm>
          <a:prstGeom prst="wedgeRoundRectCallout">
            <a:avLst>
              <a:gd name="adj1" fmla="val -53932"/>
              <a:gd name="adj2" fmla="val 16034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</a:rPr>
              <a:t>не раз </a:t>
            </a:r>
            <a:r>
              <a:rPr lang="ru-RU" sz="2400" b="1" dirty="0" smtClean="0">
                <a:solidFill>
                  <a:schemeClr val="tx1"/>
                </a:solidFill>
              </a:rPr>
              <a:t>бывал на Гавайях. </a:t>
            </a: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4716016" y="776746"/>
            <a:ext cx="1629285" cy="103154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НИ</a:t>
            </a:r>
            <a:r>
              <a:rPr lang="ru-RU" sz="2800" b="1" dirty="0" smtClean="0">
                <a:solidFill>
                  <a:schemeClr val="tx1"/>
                </a:solidFill>
              </a:rPr>
              <a:t> разу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НИ</a:t>
            </a:r>
            <a:r>
              <a:rPr lang="ru-RU" sz="2800" b="1" dirty="0" smtClean="0">
                <a:solidFill>
                  <a:schemeClr val="tx1"/>
                </a:solidFill>
              </a:rPr>
              <a:t> один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7122110" y="766514"/>
            <a:ext cx="1743470" cy="10865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никогда, никто</a:t>
            </a:r>
          </a:p>
        </p:txBody>
      </p:sp>
      <p:sp>
        <p:nvSpPr>
          <p:cNvPr id="17" name="Равно 16"/>
          <p:cNvSpPr/>
          <p:nvPr/>
        </p:nvSpPr>
        <p:spPr>
          <a:xfrm>
            <a:off x="6403081" y="935956"/>
            <a:ext cx="624166" cy="747645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2488137" y="3151683"/>
            <a:ext cx="4642285" cy="590365"/>
          </a:xfrm>
          <a:prstGeom prst="wedgeRoundRectCallout">
            <a:avLst>
              <a:gd name="adj1" fmla="val 53273"/>
              <a:gd name="adj2" fmla="val -27334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</a:rPr>
              <a:t>ни разу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не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бывал на Гавайях. </a:t>
            </a:r>
          </a:p>
        </p:txBody>
      </p:sp>
    </p:spTree>
    <p:extLst>
      <p:ext uri="{BB962C8B-B14F-4D97-AF65-F5344CB8AC3E}">
        <p14:creationId xmlns:p14="http://schemas.microsoft.com/office/powerpoint/2010/main" xmlns="" val="356347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7" grpId="0" animBg="1"/>
      <p:bldP spid="21" grpId="0" animBg="1"/>
      <p:bldP spid="13" grpId="0" animBg="1"/>
      <p:bldP spid="15" grpId="0" animBg="1"/>
      <p:bldP spid="16" grpId="0" animBg="1"/>
      <p:bldP spid="17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787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Частица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НЕ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употребляется:</a:t>
            </a:r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4185672" y="3955176"/>
            <a:ext cx="924760" cy="49534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360000" y="1172756"/>
            <a:ext cx="3888432" cy="606906"/>
          </a:xfrm>
          <a:prstGeom prst="homePlat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для отрицания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60000" y="2268297"/>
            <a:ext cx="3888432" cy="606906"/>
          </a:xfrm>
          <a:prstGeom prst="homePlat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для утверждения – НЕ+НЕ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360000" y="3441812"/>
            <a:ext cx="3816424" cy="707268"/>
          </a:xfrm>
          <a:prstGeom prst="homePlat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 простом предложении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(? или !)</a:t>
            </a: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5400000" y="1181026"/>
            <a:ext cx="3384375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</a:rPr>
              <a:t>не</a:t>
            </a:r>
            <a:r>
              <a:rPr lang="ru-RU" sz="2400" b="1" dirty="0" smtClean="0">
                <a:solidFill>
                  <a:schemeClr val="tx1"/>
                </a:solidFill>
              </a:rPr>
              <a:t> боюсь волков.</a:t>
            </a: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>
            <a:off x="5400000" y="2268297"/>
            <a:ext cx="3408359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</a:rPr>
              <a:t>не</a:t>
            </a:r>
            <a:r>
              <a:rPr lang="ru-RU" sz="2400" b="1" dirty="0" smtClean="0">
                <a:solidFill>
                  <a:schemeClr val="tx1"/>
                </a:solidFill>
              </a:rPr>
              <a:t> мог не сказать это.</a:t>
            </a: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5389688" y="3544993"/>
            <a:ext cx="3168352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Кто </a:t>
            </a:r>
            <a:r>
              <a:rPr lang="ru-RU" sz="2400" b="1" dirty="0" smtClean="0">
                <a:solidFill>
                  <a:srgbClr val="FF0000"/>
                </a:solidFill>
              </a:rPr>
              <a:t>не</a:t>
            </a:r>
            <a:r>
              <a:rPr lang="ru-RU" sz="2400" b="1" dirty="0" smtClean="0">
                <a:solidFill>
                  <a:schemeClr val="tx1"/>
                </a:solidFill>
              </a:rPr>
              <a:t> искал счастья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12542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 animBg="1"/>
      <p:bldP spid="20" grpId="0" animBg="1"/>
      <p:bldP spid="21" grpId="0" animBg="1"/>
      <p:bldP spid="24" grpId="0" animBg="1"/>
      <p:bldP spid="25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787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Частица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НИ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употребляется:</a:t>
            </a:r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4185672" y="3955176"/>
            <a:ext cx="924760" cy="49534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НИ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360000" y="1172756"/>
            <a:ext cx="3571884" cy="606906"/>
          </a:xfrm>
          <a:prstGeom prst="homePlat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для отрицания с Р. п.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360000" y="2268297"/>
            <a:ext cx="3571884" cy="606906"/>
          </a:xfrm>
          <a:prstGeom prst="homePlat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для усиления – НИ+НЕ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360000" y="3441812"/>
            <a:ext cx="3505738" cy="707268"/>
          </a:xfrm>
          <a:prstGeom prst="homePlat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в сложном предложении</a:t>
            </a: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5400000" y="1181026"/>
            <a:ext cx="3384375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Больше </a:t>
            </a:r>
            <a:r>
              <a:rPr lang="ru-RU" sz="2400" b="1" dirty="0" smtClean="0">
                <a:solidFill>
                  <a:srgbClr val="FF0000"/>
                </a:solidFill>
              </a:rPr>
              <a:t>ни</a:t>
            </a:r>
            <a:r>
              <a:rPr lang="ru-RU" sz="2400" b="1" dirty="0" smtClean="0">
                <a:solidFill>
                  <a:schemeClr val="tx1"/>
                </a:solidFill>
              </a:rPr>
              <a:t> звука!</a:t>
            </a: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>
            <a:off x="5400000" y="2268297"/>
            <a:ext cx="3408359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Я </a:t>
            </a:r>
            <a:r>
              <a:rPr lang="ru-RU" sz="2400" b="1" dirty="0" smtClean="0">
                <a:solidFill>
                  <a:srgbClr val="FF0000"/>
                </a:solidFill>
              </a:rPr>
              <a:t>не</a:t>
            </a:r>
            <a:r>
              <a:rPr lang="ru-RU" sz="2400" b="1" dirty="0" smtClean="0">
                <a:solidFill>
                  <a:schemeClr val="tx1"/>
                </a:solidFill>
              </a:rPr>
              <a:t> сказал </a:t>
            </a:r>
            <a:r>
              <a:rPr lang="ru-RU" sz="2400" b="1" dirty="0" smtClean="0">
                <a:solidFill>
                  <a:srgbClr val="FF0000"/>
                </a:solidFill>
              </a:rPr>
              <a:t>ни </a:t>
            </a:r>
            <a:r>
              <a:rPr lang="ru-RU" sz="2400" b="1" dirty="0" smtClean="0">
                <a:solidFill>
                  <a:schemeClr val="tx1"/>
                </a:solidFill>
              </a:rPr>
              <a:t>слова.</a:t>
            </a: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5389688" y="3544993"/>
            <a:ext cx="3168352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Куда </a:t>
            </a:r>
            <a:r>
              <a:rPr lang="ru-RU" sz="2400" b="1" dirty="0" smtClean="0">
                <a:solidFill>
                  <a:srgbClr val="FF0000"/>
                </a:solidFill>
              </a:rPr>
              <a:t>ни</a:t>
            </a:r>
            <a:r>
              <a:rPr lang="ru-RU" sz="2400" b="1" dirty="0" smtClean="0">
                <a:solidFill>
                  <a:schemeClr val="tx1"/>
                </a:solidFill>
              </a:rPr>
              <a:t> оглянись – все свои.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26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 animBg="1"/>
      <p:bldP spid="20" grpId="0" animBg="1"/>
      <p:bldP spid="21" grpId="0" animBg="1"/>
      <p:bldP spid="24" grpId="0" animBg="1"/>
      <p:bldP spid="2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/>
        </p:nvSpPr>
        <p:spPr>
          <a:xfrm>
            <a:off x="413550" y="74631"/>
            <a:ext cx="8229600" cy="67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500849" y="50789"/>
            <a:ext cx="8142301" cy="661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Различайте!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1407113" y="957075"/>
            <a:ext cx="1951855" cy="1170299"/>
          </a:xfrm>
          <a:prstGeom prst="downArrowCallout">
            <a:avLst>
              <a:gd name="adj1" fmla="val 153572"/>
              <a:gd name="adj2" fmla="val 76786"/>
              <a:gd name="adj3" fmla="val 9044"/>
              <a:gd name="adj4" fmla="val 90956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b="1" dirty="0" smtClean="0">
                <a:solidFill>
                  <a:schemeClr val="tx1"/>
                </a:solidFill>
              </a:rPr>
              <a:t> раз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</a:t>
            </a:r>
            <a:r>
              <a:rPr lang="ru-RU" b="1" dirty="0" smtClean="0">
                <a:solidFill>
                  <a:schemeClr val="tx1"/>
                </a:solidFill>
              </a:rPr>
              <a:t> один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>
            <a:off x="1407112" y="2415405"/>
            <a:ext cx="1951856" cy="108653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много, несколько</a:t>
            </a: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5796136" y="915566"/>
            <a:ext cx="1944216" cy="1211808"/>
          </a:xfrm>
          <a:prstGeom prst="downArrowCallout">
            <a:avLst>
              <a:gd name="adj1" fmla="val 157946"/>
              <a:gd name="adj2" fmla="val 80220"/>
              <a:gd name="adj3" fmla="val 11704"/>
              <a:gd name="adj4" fmla="val 88296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НИ</a:t>
            </a:r>
            <a:r>
              <a:rPr lang="ru-RU" b="1" dirty="0" smtClean="0">
                <a:solidFill>
                  <a:schemeClr val="tx1"/>
                </a:solidFill>
              </a:rPr>
              <a:t> разу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НИ</a:t>
            </a:r>
            <a:r>
              <a:rPr lang="ru-RU" b="1" dirty="0" smtClean="0">
                <a:solidFill>
                  <a:schemeClr val="tx1"/>
                </a:solidFill>
              </a:rPr>
              <a:t> один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5796136" y="2415406"/>
            <a:ext cx="1944216" cy="10865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никогда,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никто</a:t>
            </a:r>
          </a:p>
        </p:txBody>
      </p:sp>
      <p:sp>
        <p:nvSpPr>
          <p:cNvPr id="29" name="Текст 2"/>
          <p:cNvSpPr txBox="1">
            <a:spLocks/>
          </p:cNvSpPr>
          <p:nvPr/>
        </p:nvSpPr>
        <p:spPr>
          <a:xfrm>
            <a:off x="5768672" y="3795886"/>
            <a:ext cx="2163680" cy="805057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двойное отрицание</a:t>
            </a:r>
          </a:p>
        </p:txBody>
      </p:sp>
      <p:sp>
        <p:nvSpPr>
          <p:cNvPr id="26" name="Умножение 25"/>
          <p:cNvSpPr/>
          <p:nvPr/>
        </p:nvSpPr>
        <p:spPr>
          <a:xfrm rot="2608615">
            <a:off x="5423664" y="3951722"/>
            <a:ext cx="540059" cy="557346"/>
          </a:xfrm>
          <a:prstGeom prst="mathMultiply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32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0" grpId="0" animBg="1"/>
      <p:bldP spid="27" grpId="0" animBg="1"/>
      <p:bldP spid="15" grpId="0" animBg="1"/>
      <p:bldP spid="16" grpId="0" animBg="1"/>
      <p:bldP spid="29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67544" y="195486"/>
            <a:ext cx="8269243" cy="59623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Формообразующие частицы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 rot="5400000">
            <a:off x="7245056" y="689405"/>
            <a:ext cx="447677" cy="900000"/>
          </a:xfrm>
          <a:prstGeom prst="notched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трелка вправо с вырезом 9"/>
          <p:cNvSpPr/>
          <p:nvPr/>
        </p:nvSpPr>
        <p:spPr>
          <a:xfrm rot="5400000">
            <a:off x="1431837" y="735276"/>
            <a:ext cx="447677" cy="900000"/>
          </a:xfrm>
          <a:prstGeom prst="notched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156176" y="1459072"/>
            <a:ext cx="2580612" cy="896684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степени сравнения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7544" y="1493918"/>
            <a:ext cx="2376264" cy="86183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условное наклонение</a:t>
            </a: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467544" y="2593164"/>
            <a:ext cx="2376264" cy="213882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б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 rot="5400000">
            <a:off x="4385576" y="689405"/>
            <a:ext cx="447677" cy="900000"/>
          </a:xfrm>
          <a:prstGeom prst="notchedRightArrow">
            <a:avLst/>
          </a:prstGeom>
          <a:ln>
            <a:solidFill>
              <a:srgbClr val="236F0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203848" y="1493918"/>
            <a:ext cx="2736304" cy="861837"/>
          </a:xfrm>
          <a:prstGeom prst="roundRect">
            <a:avLst/>
          </a:prstGeom>
          <a:ln>
            <a:solidFill>
              <a:srgbClr val="236F0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повелительное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наклонение</a:t>
            </a:r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3203848" y="2578286"/>
            <a:ext cx="2736304" cy="2153704"/>
          </a:xfrm>
          <a:prstGeom prst="roundRect">
            <a:avLst/>
          </a:prstGeom>
          <a:ln>
            <a:solidFill>
              <a:srgbClr val="236F05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давай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давайте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пусть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пускай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6156176" y="2571750"/>
            <a:ext cx="2580612" cy="216024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более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менее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самый</a:t>
            </a:r>
          </a:p>
        </p:txBody>
      </p:sp>
    </p:spTree>
    <p:extLst>
      <p:ext uri="{BB962C8B-B14F-4D97-AF65-F5344CB8AC3E}">
        <p14:creationId xmlns:p14="http://schemas.microsoft.com/office/powerpoint/2010/main" xmlns="" val="188649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3BC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1D9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1D9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build="p" animBg="1"/>
      <p:bldP spid="15" grpId="0" animBg="1"/>
      <p:bldP spid="16" grpId="0" animBg="1"/>
      <p:bldP spid="17" grpId="0" build="p" animBg="1"/>
      <p:bldP spid="18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57200" y="-6052"/>
            <a:ext cx="8229600" cy="6787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Функции смысловых частиц более разнообразны.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479376" y="4136120"/>
            <a:ext cx="2787104" cy="529774"/>
          </a:xfrm>
          <a:prstGeom prst="cloudCallout">
            <a:avLst>
              <a:gd name="adj1" fmla="val 70053"/>
              <a:gd name="adj2" fmla="val -21280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отрицание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Текст 2"/>
          <p:cNvSpPr txBox="1">
            <a:spLocks/>
          </p:cNvSpPr>
          <p:nvPr/>
        </p:nvSpPr>
        <p:spPr>
          <a:xfrm>
            <a:off x="347688" y="3282213"/>
            <a:ext cx="3144192" cy="529774"/>
          </a:xfrm>
          <a:prstGeom prst="cloudCallout">
            <a:avLst>
              <a:gd name="adj1" fmla="val 62326"/>
              <a:gd name="adj2" fmla="val -134492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утверждение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372179" y="2449150"/>
            <a:ext cx="2787104" cy="529774"/>
          </a:xfrm>
          <a:prstGeom prst="cloudCallout">
            <a:avLst>
              <a:gd name="adj1" fmla="val 80540"/>
              <a:gd name="adj2" fmla="val -60977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вопрос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Текст 2"/>
          <p:cNvSpPr txBox="1">
            <a:spLocks/>
          </p:cNvSpPr>
          <p:nvPr/>
        </p:nvSpPr>
        <p:spPr>
          <a:xfrm>
            <a:off x="470496" y="1566836"/>
            <a:ext cx="2787104" cy="529774"/>
          </a:xfrm>
          <a:prstGeom prst="cloudCallout">
            <a:avLst>
              <a:gd name="adj1" fmla="val 78633"/>
              <a:gd name="adj2" fmla="val 54091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указание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1425199" y="699542"/>
            <a:ext cx="2787104" cy="529774"/>
          </a:xfrm>
          <a:prstGeom prst="cloudCallout">
            <a:avLst>
              <a:gd name="adj1" fmla="val 54482"/>
              <a:gd name="adj2" fmla="val 161168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усиление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4420590" y="647072"/>
            <a:ext cx="3637650" cy="814597"/>
          </a:xfrm>
          <a:prstGeom prst="cloudCallout">
            <a:avLst>
              <a:gd name="adj1" fmla="val -41806"/>
              <a:gd name="adj2" fmla="val 9412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выделение и ограничение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Текст 2"/>
          <p:cNvSpPr txBox="1">
            <a:spLocks/>
          </p:cNvSpPr>
          <p:nvPr/>
        </p:nvSpPr>
        <p:spPr>
          <a:xfrm>
            <a:off x="5783571" y="1566836"/>
            <a:ext cx="2787104" cy="529774"/>
          </a:xfrm>
          <a:prstGeom prst="cloudCallout">
            <a:avLst>
              <a:gd name="adj1" fmla="val -70398"/>
              <a:gd name="adj2" fmla="val 57288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сравнение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5827050" y="2355726"/>
            <a:ext cx="2993421" cy="529774"/>
          </a:xfrm>
          <a:prstGeom prst="cloudCallout">
            <a:avLst>
              <a:gd name="adj1" fmla="val -71284"/>
              <a:gd name="adj2" fmla="val -6640"/>
            </a:avLst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восклицание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Текст 2"/>
          <p:cNvSpPr txBox="1">
            <a:spLocks/>
          </p:cNvSpPr>
          <p:nvPr/>
        </p:nvSpPr>
        <p:spPr>
          <a:xfrm>
            <a:off x="5827051" y="3171506"/>
            <a:ext cx="2787104" cy="529774"/>
          </a:xfrm>
          <a:prstGeom prst="cloudCallout">
            <a:avLst>
              <a:gd name="adj1" fmla="val -73903"/>
              <a:gd name="adj2" fmla="val -115315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уточнение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Текст 2"/>
          <p:cNvSpPr txBox="1">
            <a:spLocks/>
          </p:cNvSpPr>
          <p:nvPr/>
        </p:nvSpPr>
        <p:spPr>
          <a:xfrm>
            <a:off x="5788249" y="3811987"/>
            <a:ext cx="2787104" cy="853907"/>
          </a:xfrm>
          <a:prstGeom prst="cloudCallout">
            <a:avLst>
              <a:gd name="adj1" fmla="val -72630"/>
              <a:gd name="adj2" fmla="val -91574"/>
            </a:avLst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выражение сомнения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90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 animBg="1"/>
      <p:bldP spid="16" grpId="0" animBg="1"/>
      <p:bldP spid="18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/>
        </p:nvSpPr>
        <p:spPr>
          <a:xfrm>
            <a:off x="395536" y="49328"/>
            <a:ext cx="8280919" cy="866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j-ea"/>
                <a:cs typeface="Arial" pitchFamily="34" charset="0"/>
              </a:rPr>
              <a:t>Правописание частиц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522456" y="973480"/>
            <a:ext cx="3833520" cy="673567"/>
          </a:xfrm>
          <a:prstGeom prst="downArrowCallout">
            <a:avLst>
              <a:gd name="adj1" fmla="val 588368"/>
              <a:gd name="adj2" fmla="val 294184"/>
              <a:gd name="adj3" fmla="val 17150"/>
              <a:gd name="adj4" fmla="val 64977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через дефис</a:t>
            </a: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179512" y="2129181"/>
            <a:ext cx="4248472" cy="57606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-то, - либо, -нибудь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179512" y="2845363"/>
            <a:ext cx="4248472" cy="57606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кое- (кой-), -ка, -де,-с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179512" y="3599152"/>
            <a:ext cx="4248472" cy="91681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-таки, -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тка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-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тко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всё-таки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Текст 2"/>
          <p:cNvSpPr txBox="1">
            <a:spLocks/>
          </p:cNvSpPr>
          <p:nvPr/>
        </p:nvSpPr>
        <p:spPr>
          <a:xfrm>
            <a:off x="4932040" y="950390"/>
            <a:ext cx="3744415" cy="689252"/>
          </a:xfrm>
          <a:prstGeom prst="downArrowCallout">
            <a:avLst>
              <a:gd name="adj1" fmla="val 588368"/>
              <a:gd name="adj2" fmla="val 294184"/>
              <a:gd name="adj3" fmla="val 17150"/>
              <a:gd name="adj4" fmla="val 6497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раздельно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4644009" y="2137864"/>
            <a:ext cx="1512168" cy="57606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бы (б)</a:t>
            </a: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4644009" y="2854046"/>
            <a:ext cx="1484841" cy="57606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ли (ль)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Текст 2"/>
          <p:cNvSpPr txBox="1">
            <a:spLocks/>
          </p:cNvSpPr>
          <p:nvPr/>
        </p:nvSpPr>
        <p:spPr>
          <a:xfrm>
            <a:off x="4644009" y="3607835"/>
            <a:ext cx="1484841" cy="57606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же (ж)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Текст 2"/>
          <p:cNvSpPr txBox="1">
            <a:spLocks/>
          </p:cNvSpPr>
          <p:nvPr/>
        </p:nvSpPr>
        <p:spPr>
          <a:xfrm>
            <a:off x="6516216" y="2139857"/>
            <a:ext cx="2249978" cy="57606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как будто</a:t>
            </a: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6516216" y="2856039"/>
            <a:ext cx="2249978" cy="57606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как раз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Текст 2"/>
          <p:cNvSpPr txBox="1">
            <a:spLocks/>
          </p:cNvSpPr>
          <p:nvPr/>
        </p:nvSpPr>
        <p:spPr>
          <a:xfrm>
            <a:off x="6516216" y="3609828"/>
            <a:ext cx="2249978" cy="1410194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всё равно, мол, ведь, вот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7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9" grpId="0" animBg="1"/>
      <p:bldP spid="12" grpId="0" animBg="1"/>
      <p:bldP spid="18" grpId="0" animBg="1"/>
      <p:bldP spid="19" grpId="0" animBg="1"/>
      <p:bldP spid="25" grpId="0" animBg="1"/>
      <p:bldP spid="21" grpId="0" animBg="1"/>
      <p:bldP spid="24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/>
          <p:cNvSpPr txBox="1">
            <a:spLocks/>
          </p:cNvSpPr>
          <p:nvPr/>
        </p:nvSpPr>
        <p:spPr>
          <a:xfrm>
            <a:off x="5438483" y="796363"/>
            <a:ext cx="2619757" cy="388172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wordArtVert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таки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2571469" y="841522"/>
            <a:ext cx="1368152" cy="5781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всё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787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Будьте внимательны!</a:t>
            </a:r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" name="Минус 1"/>
          <p:cNvSpPr/>
          <p:nvPr/>
        </p:nvSpPr>
        <p:spPr>
          <a:xfrm>
            <a:off x="4295316" y="670240"/>
            <a:ext cx="504056" cy="1008112"/>
          </a:xfrm>
          <a:prstGeom prst="mathMin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827584" y="2036233"/>
            <a:ext cx="3126184" cy="110158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наречия, глаголы, частицы</a:t>
            </a: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827584" y="3554597"/>
            <a:ext cx="3126184" cy="110158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все остальные случаи</a:t>
            </a:r>
          </a:p>
        </p:txBody>
      </p:sp>
      <p:sp>
        <p:nvSpPr>
          <p:cNvPr id="16" name="Минус 15"/>
          <p:cNvSpPr/>
          <p:nvPr/>
        </p:nvSpPr>
        <p:spPr>
          <a:xfrm>
            <a:off x="4319972" y="2114429"/>
            <a:ext cx="504056" cy="1008112"/>
          </a:xfrm>
          <a:prstGeom prst="mathMin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773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2" grpId="0" animBg="1"/>
      <p:bldP spid="1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/>
        </p:nvSpPr>
        <p:spPr>
          <a:xfrm>
            <a:off x="462147" y="195486"/>
            <a:ext cx="8229600" cy="67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1404840" y="29733"/>
            <a:ext cx="6375406" cy="1010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Познакомимся с этой частицей поближе!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683568" y="1131589"/>
            <a:ext cx="6984776" cy="86409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У частицы </a:t>
            </a: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есть близнец. 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647564" y="2211709"/>
            <a:ext cx="7020780" cy="100811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Частица </a:t>
            </a: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может служить для утверждения.</a:t>
            </a: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683568" y="3435846"/>
            <a:ext cx="6984776" cy="115212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Частица </a:t>
            </a:r>
            <a:r>
              <a:rPr lang="ru-RU" sz="2800" b="1" dirty="0" smtClean="0">
                <a:solidFill>
                  <a:srgbClr val="FF0000"/>
                </a:solidFill>
              </a:rPr>
              <a:t>НЕ </a:t>
            </a:r>
            <a:r>
              <a:rPr lang="ru-RU" sz="2800" b="1" dirty="0" smtClean="0">
                <a:solidFill>
                  <a:schemeClr val="tx1"/>
                </a:solidFill>
              </a:rPr>
              <a:t>позволяет задавать риторические вопросы. </a:t>
            </a:r>
          </a:p>
        </p:txBody>
      </p:sp>
    </p:spTree>
    <p:extLst>
      <p:ext uri="{BB962C8B-B14F-4D97-AF65-F5344CB8AC3E}">
        <p14:creationId xmlns:p14="http://schemas.microsoft.com/office/powerpoint/2010/main" xmlns="" val="127198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/>
        </p:nvSpPr>
        <p:spPr>
          <a:xfrm>
            <a:off x="462147" y="195486"/>
            <a:ext cx="8229600" cy="67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1276285" y="49328"/>
            <a:ext cx="6591430" cy="578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НЕ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и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НИ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используются для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отрицания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1696910" y="699711"/>
            <a:ext cx="1368152" cy="805057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10" name="Текст 2"/>
          <p:cNvSpPr txBox="1">
            <a:spLocks/>
          </p:cNvSpPr>
          <p:nvPr/>
        </p:nvSpPr>
        <p:spPr>
          <a:xfrm>
            <a:off x="359725" y="1676419"/>
            <a:ext cx="4104456" cy="558353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 большинстве случаев</a:t>
            </a:r>
          </a:p>
        </p:txBody>
      </p:sp>
      <p:sp>
        <p:nvSpPr>
          <p:cNvPr id="11" name="Текст 2"/>
          <p:cNvSpPr txBox="1">
            <a:spLocks/>
          </p:cNvSpPr>
          <p:nvPr/>
        </p:nvSpPr>
        <p:spPr>
          <a:xfrm>
            <a:off x="6007269" y="666414"/>
            <a:ext cx="1368152" cy="805057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5400" b="1" dirty="0" smtClean="0">
                <a:solidFill>
                  <a:schemeClr val="tx1"/>
                </a:solidFill>
              </a:rPr>
              <a:t>НИ</a:t>
            </a: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4855384" y="1672313"/>
            <a:ext cx="3836713" cy="1124918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 предложениях 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без сказуемого, </a:t>
            </a: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при сущ. в Р. п.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468000" y="2977339"/>
            <a:ext cx="4104456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Ты </a:t>
            </a: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ходил в школу. </a:t>
            </a: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468000" y="3567704"/>
            <a:ext cx="4104456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ты ходил в школу.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468000" y="4179555"/>
            <a:ext cx="4104456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Ты ходил </a:t>
            </a:r>
            <a:r>
              <a:rPr lang="ru-RU" sz="2800" b="1" dirty="0" smtClean="0">
                <a:solidFill>
                  <a:srgbClr val="FF0000"/>
                </a:solidFill>
              </a:rPr>
              <a:t>не </a:t>
            </a:r>
            <a:r>
              <a:rPr lang="ru-RU" sz="2800" b="1" dirty="0" smtClean="0">
                <a:solidFill>
                  <a:schemeClr val="tx1"/>
                </a:solidFill>
              </a:rPr>
              <a:t>в школу.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5184000" y="2977340"/>
            <a:ext cx="3528391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Ни</a:t>
            </a:r>
            <a:r>
              <a:rPr lang="ru-RU" sz="2800" b="1" dirty="0" smtClean="0">
                <a:solidFill>
                  <a:schemeClr val="tx1"/>
                </a:solidFill>
              </a:rPr>
              <a:t> шагу назад! </a:t>
            </a:r>
          </a:p>
        </p:txBody>
      </p:sp>
      <p:sp>
        <p:nvSpPr>
          <p:cNvPr id="23" name="Текст 2"/>
          <p:cNvSpPr txBox="1">
            <a:spLocks/>
          </p:cNvSpPr>
          <p:nvPr/>
        </p:nvSpPr>
        <p:spPr>
          <a:xfrm>
            <a:off x="5184000" y="3567705"/>
            <a:ext cx="3528391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Ни </a:t>
            </a:r>
            <a:r>
              <a:rPr lang="ru-RU" sz="2800" b="1" dirty="0" smtClean="0">
                <a:solidFill>
                  <a:schemeClr val="tx1"/>
                </a:solidFill>
              </a:rPr>
              <a:t>одного вопроса.</a:t>
            </a:r>
          </a:p>
        </p:txBody>
      </p:sp>
      <p:sp>
        <p:nvSpPr>
          <p:cNvPr id="24" name="Текст 2"/>
          <p:cNvSpPr txBox="1">
            <a:spLocks/>
          </p:cNvSpPr>
          <p:nvPr/>
        </p:nvSpPr>
        <p:spPr>
          <a:xfrm>
            <a:off x="5184000" y="4179556"/>
            <a:ext cx="3528391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Вокруг </a:t>
            </a:r>
            <a:r>
              <a:rPr lang="ru-RU" sz="2800" b="1" dirty="0" smtClean="0">
                <a:solidFill>
                  <a:srgbClr val="FF0000"/>
                </a:solidFill>
              </a:rPr>
              <a:t>ни</a:t>
            </a:r>
            <a:r>
              <a:rPr lang="ru-RU" sz="2800" b="1" dirty="0" smtClean="0">
                <a:solidFill>
                  <a:schemeClr val="tx1"/>
                </a:solidFill>
              </a:rPr>
              <a:t> огонька.</a:t>
            </a:r>
          </a:p>
        </p:txBody>
      </p:sp>
    </p:spTree>
    <p:extLst>
      <p:ext uri="{BB962C8B-B14F-4D97-AF65-F5344CB8AC3E}">
        <p14:creationId xmlns:p14="http://schemas.microsoft.com/office/powerpoint/2010/main" xmlns="" val="60979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0" grpId="0" animBg="1"/>
      <p:bldP spid="11" grpId="0" animBg="1"/>
      <p:bldP spid="12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/>
        </p:nvSpPr>
        <p:spPr>
          <a:xfrm>
            <a:off x="462147" y="195486"/>
            <a:ext cx="8229600" cy="67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861223" y="166993"/>
            <a:ext cx="7415462" cy="578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НЕ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может использоваться и для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утверждения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1234277" y="1787992"/>
            <a:ext cx="1116124" cy="58903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1800000" y="2698059"/>
            <a:ext cx="5580899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Я   </a:t>
            </a:r>
            <a:r>
              <a:rPr lang="ru-RU" sz="2800" b="1" dirty="0" smtClean="0">
                <a:solidFill>
                  <a:srgbClr val="FF0000"/>
                </a:solidFill>
              </a:rPr>
              <a:t> не    </a:t>
            </a:r>
            <a:r>
              <a:rPr lang="ru-RU" sz="2800" b="1" dirty="0" smtClean="0">
                <a:solidFill>
                  <a:schemeClr val="tx1"/>
                </a:solidFill>
              </a:rPr>
              <a:t>мог          сказать   правду.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14154" y="2731631"/>
            <a:ext cx="80663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   </a:t>
            </a:r>
            <a:endParaRPr lang="ru-RU" sz="2800" dirty="0"/>
          </a:p>
        </p:txBody>
      </p:sp>
      <p:sp>
        <p:nvSpPr>
          <p:cNvPr id="3" name="Минус 2"/>
          <p:cNvSpPr/>
          <p:nvPr/>
        </p:nvSpPr>
        <p:spPr>
          <a:xfrm>
            <a:off x="3275856" y="748306"/>
            <a:ext cx="936104" cy="792088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Минус 24"/>
          <p:cNvSpPr/>
          <p:nvPr/>
        </p:nvSpPr>
        <p:spPr>
          <a:xfrm>
            <a:off x="4887005" y="745199"/>
            <a:ext cx="936104" cy="792088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люс 14"/>
          <p:cNvSpPr/>
          <p:nvPr/>
        </p:nvSpPr>
        <p:spPr>
          <a:xfrm>
            <a:off x="2699326" y="1787991"/>
            <a:ext cx="576064" cy="589033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3527884" y="1779662"/>
            <a:ext cx="1116124" cy="58903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4" name="Равно 3"/>
          <p:cNvSpPr/>
          <p:nvPr/>
        </p:nvSpPr>
        <p:spPr>
          <a:xfrm>
            <a:off x="4887005" y="1804023"/>
            <a:ext cx="576064" cy="540309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711356" y="1743546"/>
            <a:ext cx="2565330" cy="62514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положительный смысл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1800000" y="3363838"/>
            <a:ext cx="6048672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Невозможно</a:t>
            </a:r>
            <a:r>
              <a:rPr lang="ru-RU" sz="2800" b="1" dirty="0" smtClean="0">
                <a:solidFill>
                  <a:schemeClr val="tx1"/>
                </a:solidFill>
              </a:rPr>
              <a:t> было его </a:t>
            </a:r>
            <a:r>
              <a:rPr lang="ru-RU" sz="2800" b="1" dirty="0" smtClean="0">
                <a:solidFill>
                  <a:srgbClr val="FF0000"/>
                </a:solidFill>
              </a:rPr>
              <a:t>не </a:t>
            </a:r>
            <a:r>
              <a:rPr lang="ru-RU" sz="2800" b="1" dirty="0" smtClean="0">
                <a:solidFill>
                  <a:schemeClr val="tx1"/>
                </a:solidFill>
              </a:rPr>
              <a:t>уважать.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1800000" y="4094573"/>
            <a:ext cx="5576832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Нельзя не </a:t>
            </a:r>
            <a:r>
              <a:rPr lang="ru-RU" sz="2800" b="1" dirty="0" smtClean="0">
                <a:solidFill>
                  <a:schemeClr val="tx1"/>
                </a:solidFill>
              </a:rPr>
              <a:t>признать его правоту. </a:t>
            </a:r>
          </a:p>
        </p:txBody>
      </p:sp>
    </p:spTree>
    <p:extLst>
      <p:ext uri="{BB962C8B-B14F-4D97-AF65-F5344CB8AC3E}">
        <p14:creationId xmlns:p14="http://schemas.microsoft.com/office/powerpoint/2010/main" xmlns="" val="16170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6737E-6 L 0.09063 -0.00216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2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77051E-6 L -0.08559 -0.00154 " pathEditMode="relative" rAng="0" ptsTypes="AA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8" grpId="0" animBg="1"/>
      <p:bldP spid="2" grpId="0"/>
      <p:bldP spid="3" grpId="0" animBg="1"/>
      <p:bldP spid="3" grpId="1" animBg="1"/>
      <p:bldP spid="25" grpId="0" animBg="1"/>
      <p:bldP spid="25" grpId="1" animBg="1"/>
      <p:bldP spid="25" grpId="2" animBg="1"/>
      <p:bldP spid="15" grpId="0" animBg="1"/>
      <p:bldP spid="17" grpId="0" animBg="1"/>
      <p:bldP spid="4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1"/>
          <p:cNvSpPr>
            <a:spLocks noGrp="1"/>
          </p:cNvSpPr>
          <p:nvPr/>
        </p:nvSpPr>
        <p:spPr>
          <a:xfrm>
            <a:off x="462147" y="195486"/>
            <a:ext cx="8229600" cy="678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/>
        </p:nvSpPr>
        <p:spPr>
          <a:xfrm>
            <a:off x="861223" y="166993"/>
            <a:ext cx="7415462" cy="578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НИ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часто используется для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усиления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.</a:t>
            </a:r>
            <a:endParaRPr lang="ru-RU" sz="28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>
          <a:xfrm>
            <a:off x="1241938" y="1097875"/>
            <a:ext cx="1116124" cy="58903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НЕ</a:t>
            </a:r>
          </a:p>
        </p:txBody>
      </p:sp>
      <p:sp>
        <p:nvSpPr>
          <p:cNvPr id="18" name="Текст 2"/>
          <p:cNvSpPr txBox="1">
            <a:spLocks/>
          </p:cNvSpPr>
          <p:nvPr/>
        </p:nvSpPr>
        <p:spPr>
          <a:xfrm>
            <a:off x="1795934" y="2139702"/>
            <a:ext cx="2560042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Я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услышал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184116" y="2183396"/>
            <a:ext cx="355831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ни </a:t>
            </a:r>
            <a:r>
              <a:rPr lang="ru-RU" sz="2800" b="1" dirty="0" smtClean="0"/>
              <a:t>единого шороха.    </a:t>
            </a:r>
            <a:endParaRPr lang="ru-RU" sz="2800" dirty="0"/>
          </a:p>
        </p:txBody>
      </p:sp>
      <p:sp>
        <p:nvSpPr>
          <p:cNvPr id="15" name="Плюс 14"/>
          <p:cNvSpPr/>
          <p:nvPr/>
        </p:nvSpPr>
        <p:spPr>
          <a:xfrm>
            <a:off x="2699326" y="1127227"/>
            <a:ext cx="576064" cy="589033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Текст 2"/>
          <p:cNvSpPr txBox="1">
            <a:spLocks/>
          </p:cNvSpPr>
          <p:nvPr/>
        </p:nvSpPr>
        <p:spPr>
          <a:xfrm>
            <a:off x="3573229" y="1123643"/>
            <a:ext cx="1116124" cy="589033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НИ</a:t>
            </a:r>
          </a:p>
        </p:txBody>
      </p:sp>
      <p:sp>
        <p:nvSpPr>
          <p:cNvPr id="4" name="Равно 3"/>
          <p:cNvSpPr/>
          <p:nvPr/>
        </p:nvSpPr>
        <p:spPr>
          <a:xfrm>
            <a:off x="4854141" y="1151588"/>
            <a:ext cx="576064" cy="540309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Текст 2"/>
          <p:cNvSpPr txBox="1">
            <a:spLocks/>
          </p:cNvSpPr>
          <p:nvPr/>
        </p:nvSpPr>
        <p:spPr>
          <a:xfrm>
            <a:off x="5711356" y="1151588"/>
            <a:ext cx="2565330" cy="625149"/>
          </a:xfrm>
          <a:prstGeom prst="roundRect">
            <a:avLst/>
          </a:prstGeom>
          <a:solidFill>
            <a:srgbClr val="B8E8DF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усиление отрицания</a:t>
            </a:r>
          </a:p>
        </p:txBody>
      </p:sp>
      <p:sp>
        <p:nvSpPr>
          <p:cNvPr id="20" name="Текст 2"/>
          <p:cNvSpPr txBox="1">
            <a:spLocks/>
          </p:cNvSpPr>
          <p:nvPr/>
        </p:nvSpPr>
        <p:spPr>
          <a:xfrm>
            <a:off x="1835343" y="3003798"/>
            <a:ext cx="6048672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Вокруг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не</a:t>
            </a:r>
            <a:r>
              <a:rPr lang="ru-RU" sz="2800" b="1" dirty="0" smtClean="0">
                <a:solidFill>
                  <a:schemeClr val="tx1"/>
                </a:solidFill>
              </a:rPr>
              <a:t> было </a:t>
            </a:r>
            <a:r>
              <a:rPr lang="ru-RU" sz="2800" b="1" dirty="0" smtClean="0">
                <a:solidFill>
                  <a:srgbClr val="FF0000"/>
                </a:solidFill>
              </a:rPr>
              <a:t>ни </a:t>
            </a:r>
            <a:r>
              <a:rPr lang="ru-RU" sz="2800" b="1" dirty="0" smtClean="0">
                <a:solidFill>
                  <a:schemeClr val="tx1"/>
                </a:solidFill>
              </a:rPr>
              <a:t>огонька.</a:t>
            </a:r>
          </a:p>
        </p:txBody>
      </p:sp>
      <p:sp>
        <p:nvSpPr>
          <p:cNvPr id="21" name="Текст 2"/>
          <p:cNvSpPr txBox="1">
            <a:spLocks/>
          </p:cNvSpPr>
          <p:nvPr/>
        </p:nvSpPr>
        <p:spPr>
          <a:xfrm>
            <a:off x="1821471" y="3867894"/>
            <a:ext cx="5576832" cy="590365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У этого человека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нет </a:t>
            </a:r>
            <a:r>
              <a:rPr lang="ru-RU" sz="2800" b="1" dirty="0" smtClean="0">
                <a:solidFill>
                  <a:srgbClr val="FF0000"/>
                </a:solidFill>
              </a:rPr>
              <a:t>ни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гроша. </a:t>
            </a:r>
          </a:p>
        </p:txBody>
      </p:sp>
    </p:spTree>
    <p:extLst>
      <p:ext uri="{BB962C8B-B14F-4D97-AF65-F5344CB8AC3E}">
        <p14:creationId xmlns:p14="http://schemas.microsoft.com/office/powerpoint/2010/main" xmlns="" val="129303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8" grpId="0" animBg="1"/>
      <p:bldP spid="2" grpId="0"/>
      <p:bldP spid="15" grpId="0" animBg="1"/>
      <p:bldP spid="17" grpId="0" animBg="1"/>
      <p:bldP spid="4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18176</TotalTime>
  <Words>572</Words>
  <Application>Microsoft Office PowerPoint</Application>
  <PresentationFormat>Экран (16:9)</PresentationFormat>
  <Paragraphs>179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Функции смысловых частиц более разнообразны. </vt:lpstr>
      <vt:lpstr>Слайд 4</vt:lpstr>
      <vt:lpstr>Будьте внимательны!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Частица НЕ употребляется:</vt:lpstr>
      <vt:lpstr>Частица НИ употребляется: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</dc:title>
  <dc:creator>user</dc:creator>
  <cp:lastModifiedBy>СекретарьУЧ</cp:lastModifiedBy>
  <cp:revision>1649</cp:revision>
  <cp:lastPrinted>2023-05-31T09:21:51Z</cp:lastPrinted>
  <dcterms:created xsi:type="dcterms:W3CDTF">2013-11-13T12:40:24Z</dcterms:created>
  <dcterms:modified xsi:type="dcterms:W3CDTF">2023-11-22T01:36:00Z</dcterms:modified>
</cp:coreProperties>
</file>